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8" r:id="rId5"/>
    <p:sldId id="260" r:id="rId6"/>
    <p:sldId id="269" r:id="rId7"/>
    <p:sldId id="266" r:id="rId8"/>
    <p:sldId id="271" r:id="rId9"/>
    <p:sldId id="267" r:id="rId10"/>
    <p:sldId id="270" r:id="rId11"/>
    <p:sldId id="272" r:id="rId12"/>
    <p:sldId id="26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79"/>
    <p:restoredTop sz="94700"/>
  </p:normalViewPr>
  <p:slideViewPr>
    <p:cSldViewPr snapToGrid="0" snapToObjects="1">
      <p:cViewPr varScale="1">
        <p:scale>
          <a:sx n="97" d="100"/>
          <a:sy n="97" d="100"/>
        </p:scale>
        <p:origin x="47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019F-81AE-B142-B81C-7530B9E67184}" type="datetimeFigureOut">
              <a:rPr lang="en-US" smtClean="0"/>
              <a:t>11/6/17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BBF58-B6C8-9C48-A4D6-03790D96D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49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019F-81AE-B142-B81C-7530B9E67184}" type="datetimeFigureOut">
              <a:rPr lang="en-US" smtClean="0"/>
              <a:t>11/6/17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BBF58-B6C8-9C48-A4D6-03790D96D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95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019F-81AE-B142-B81C-7530B9E67184}" type="datetimeFigureOut">
              <a:rPr lang="en-US" smtClean="0"/>
              <a:t>11/6/17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BBF58-B6C8-9C48-A4D6-03790D96D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542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019F-81AE-B142-B81C-7530B9E67184}" type="datetimeFigureOut">
              <a:rPr lang="en-US" smtClean="0"/>
              <a:t>11/6/17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BBF58-B6C8-9C48-A4D6-03790D96D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705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019F-81AE-B142-B81C-7530B9E67184}" type="datetimeFigureOut">
              <a:rPr lang="en-US" smtClean="0"/>
              <a:t>11/6/17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BBF58-B6C8-9C48-A4D6-03790D96D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578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019F-81AE-B142-B81C-7530B9E67184}" type="datetimeFigureOut">
              <a:rPr lang="en-US" smtClean="0"/>
              <a:t>11/6/17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BBF58-B6C8-9C48-A4D6-03790D96D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993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019F-81AE-B142-B81C-7530B9E67184}" type="datetimeFigureOut">
              <a:rPr lang="en-US" smtClean="0"/>
              <a:t>11/6/17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BBF58-B6C8-9C48-A4D6-03790D96D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971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019F-81AE-B142-B81C-7530B9E67184}" type="datetimeFigureOut">
              <a:rPr lang="en-US" smtClean="0"/>
              <a:t>11/6/17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BBF58-B6C8-9C48-A4D6-03790D96D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330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019F-81AE-B142-B81C-7530B9E67184}" type="datetimeFigureOut">
              <a:rPr lang="en-US" smtClean="0"/>
              <a:t>11/6/17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BBF58-B6C8-9C48-A4D6-03790D96D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794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019F-81AE-B142-B81C-7530B9E67184}" type="datetimeFigureOut">
              <a:rPr lang="en-US" smtClean="0"/>
              <a:t>11/6/17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BBF58-B6C8-9C48-A4D6-03790D96D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436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019F-81AE-B142-B81C-7530B9E67184}" type="datetimeFigureOut">
              <a:rPr lang="en-US" smtClean="0"/>
              <a:t>11/6/17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BBF58-B6C8-9C48-A4D6-03790D96D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69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3019F-81AE-B142-B81C-7530B9E67184}" type="datetimeFigureOut">
              <a:rPr lang="en-US" smtClean="0"/>
              <a:t>11/6/17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BBF58-B6C8-9C48-A4D6-03790D96D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640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f"/><Relationship Id="rId3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f"/><Relationship Id="rId3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f"/><Relationship Id="rId3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f"/><Relationship Id="rId3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f"/><Relationship Id="rId3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3440778"/>
          </a:xfrm>
          <a:prstGeom prst="rect">
            <a:avLst/>
          </a:prstGeom>
          <a:solidFill>
            <a:schemeClr val="accent2"/>
          </a:solidFill>
          <a:ln>
            <a:solidFill>
              <a:srgbClr val="00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 dirty="0" smtClean="0">
                <a:solidFill>
                  <a:srgbClr val="000000"/>
                </a:solidFill>
                <a:latin typeface="Cabin" charset="0"/>
                <a:ea typeface="Cabin" charset="0"/>
                <a:cs typeface="Cabin" charset="0"/>
              </a:rPr>
              <a:t>This Is What I Seek</a:t>
            </a:r>
            <a:r>
              <a:rPr lang="en-US" sz="6600" dirty="0">
                <a:ea typeface="ＭＳ 明朝"/>
                <a:cs typeface="Times New Roman"/>
              </a:rPr>
              <a:t> 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858" y="2042458"/>
            <a:ext cx="7402643" cy="38069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06149" y="5591065"/>
            <a:ext cx="39320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Cabin" charset="0"/>
                <a:ea typeface="Cabin" charset="0"/>
                <a:cs typeface="Cabin" charset="0"/>
              </a:rPr>
              <a:t>October</a:t>
            </a:r>
            <a:endParaRPr lang="en-US" sz="5400" b="1" dirty="0">
              <a:latin typeface="Cabin" charset="0"/>
              <a:ea typeface="Cabin" charset="0"/>
              <a:cs typeface="Cabi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69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alphaModFix amt="5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76"/>
          <a:stretch/>
        </p:blipFill>
        <p:spPr>
          <a:xfrm>
            <a:off x="0" y="275239"/>
            <a:ext cx="12192000" cy="6582762"/>
          </a:xfrm>
          <a:prstGeom prst="rect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</p:pic>
      <p:sp>
        <p:nvSpPr>
          <p:cNvPr id="6" name="Rectangle 5"/>
          <p:cNvSpPr/>
          <p:nvPr/>
        </p:nvSpPr>
        <p:spPr>
          <a:xfrm>
            <a:off x="351183" y="4780546"/>
            <a:ext cx="11489634" cy="169313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accent2"/>
          </a:solidFill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000000"/>
                </a:solidFill>
                <a:latin typeface="Cabin" charset="0"/>
                <a:ea typeface="Cabin" charset="0"/>
                <a:cs typeface="Cabin" charset="0"/>
              </a:rPr>
              <a:t>This Is What I Seek</a:t>
            </a:r>
          </a:p>
        </p:txBody>
      </p:sp>
      <p:pic>
        <p:nvPicPr>
          <p:cNvPr id="7" name="Picture 6" descr="OCT AM PART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5" t="16153" b="72523"/>
          <a:stretch>
            <a:fillRect/>
          </a:stretch>
        </p:blipFill>
        <p:spPr bwMode="auto">
          <a:xfrm>
            <a:off x="867145" y="4780546"/>
            <a:ext cx="11149263" cy="219151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8259941" y="2638607"/>
            <a:ext cx="3932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abin" charset="0"/>
                <a:ea typeface="Cabin" charset="0"/>
                <a:cs typeface="Cabin" charset="0"/>
              </a:rPr>
              <a:t>ALTO PART</a:t>
            </a:r>
            <a:endParaRPr lang="en-US" sz="3600" b="1" dirty="0">
              <a:latin typeface="Cabin" charset="0"/>
              <a:ea typeface="Cabin" charset="0"/>
              <a:cs typeface="Cabin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22339"/>
          <a:stretch/>
        </p:blipFill>
        <p:spPr>
          <a:xfrm>
            <a:off x="481622" y="1143000"/>
            <a:ext cx="8313059" cy="391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038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alphaModFix amt="5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76"/>
          <a:stretch/>
        </p:blipFill>
        <p:spPr>
          <a:xfrm>
            <a:off x="0" y="275239"/>
            <a:ext cx="12192000" cy="6582762"/>
          </a:xfrm>
          <a:prstGeom prst="rect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</p:pic>
      <p:sp>
        <p:nvSpPr>
          <p:cNvPr id="6" name="Rectangle 5"/>
          <p:cNvSpPr/>
          <p:nvPr/>
        </p:nvSpPr>
        <p:spPr>
          <a:xfrm>
            <a:off x="574158" y="3091744"/>
            <a:ext cx="11164186" cy="214391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accent2"/>
          </a:solidFill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000000"/>
                </a:solidFill>
                <a:latin typeface="Cabin" charset="0"/>
                <a:ea typeface="Cabin" charset="0"/>
                <a:cs typeface="Cabin" charset="0"/>
              </a:rPr>
              <a:t>This Is What I Seek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93667" y="1418239"/>
            <a:ext cx="39320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abin" charset="0"/>
                <a:ea typeface="Cabin" charset="0"/>
                <a:cs typeface="Cabin" charset="0"/>
              </a:rPr>
              <a:t>PERCUSSION PART</a:t>
            </a:r>
            <a:endParaRPr lang="en-US" sz="3600" b="1" dirty="0">
              <a:latin typeface="Cabin" charset="0"/>
              <a:ea typeface="Cabin" charset="0"/>
              <a:cs typeface="Cabin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9" t="36023" b="52047"/>
          <a:stretch/>
        </p:blipFill>
        <p:spPr>
          <a:xfrm>
            <a:off x="790968" y="3141603"/>
            <a:ext cx="11174204" cy="23956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2502"/>
            <a:ext cx="5612591" cy="499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417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alphaModFix amt="35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76"/>
          <a:stretch/>
        </p:blipFill>
        <p:spPr>
          <a:xfrm>
            <a:off x="0" y="275239"/>
            <a:ext cx="12192000" cy="6582762"/>
          </a:xfrm>
          <a:prstGeom prst="rect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</p:pic>
      <p:sp>
        <p:nvSpPr>
          <p:cNvPr id="11" name="TextBox 10"/>
          <p:cNvSpPr txBox="1"/>
          <p:nvPr/>
        </p:nvSpPr>
        <p:spPr>
          <a:xfrm>
            <a:off x="464929" y="4976623"/>
            <a:ext cx="1126214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+mj-lt"/>
                <a:cs typeface="Papyrus"/>
              </a:rPr>
              <a:t>CITATIONS</a:t>
            </a:r>
          </a:p>
          <a:p>
            <a:pPr marL="171450" indent="-171450">
              <a:buFont typeface="Arial"/>
              <a:buChar char="•"/>
            </a:pPr>
            <a:r>
              <a:rPr lang="en-US" sz="1000" dirty="0"/>
              <a:t>&lt;a style="background-color:black;color:white;text-decoration:none;padding:4px 6px;font-family:-apple-system, </a:t>
            </a:r>
            <a:r>
              <a:rPr lang="en-US" sz="1000" dirty="0" err="1"/>
              <a:t>BlinkMacSystemFont</a:t>
            </a:r>
            <a:r>
              <a:rPr lang="en-US" sz="1000" dirty="0"/>
              <a:t>, &amp;</a:t>
            </a:r>
            <a:r>
              <a:rPr lang="en-US" sz="1000" dirty="0" err="1"/>
              <a:t>quot;San</a:t>
            </a:r>
            <a:r>
              <a:rPr lang="en-US" sz="1000" dirty="0"/>
              <a:t> </a:t>
            </a:r>
            <a:r>
              <a:rPr lang="en-US" sz="1000" dirty="0" err="1"/>
              <a:t>Francisco&amp;quot</a:t>
            </a:r>
            <a:r>
              <a:rPr lang="en-US" sz="1000" dirty="0"/>
              <a:t>;, &amp;</a:t>
            </a:r>
            <a:r>
              <a:rPr lang="en-US" sz="1000" dirty="0" err="1"/>
              <a:t>quot;Helvetica</a:t>
            </a:r>
            <a:r>
              <a:rPr lang="en-US" sz="1000" dirty="0"/>
              <a:t> </a:t>
            </a:r>
            <a:r>
              <a:rPr lang="en-US" sz="1000" dirty="0" err="1"/>
              <a:t>Neue&amp;quot</a:t>
            </a:r>
            <a:r>
              <a:rPr lang="en-US" sz="1000" dirty="0"/>
              <a:t>;, Helvetica, Ubuntu, </a:t>
            </a:r>
            <a:r>
              <a:rPr lang="en-US" sz="1000" dirty="0" err="1"/>
              <a:t>Roboto</a:t>
            </a:r>
            <a:r>
              <a:rPr lang="en-US" sz="1000" dirty="0"/>
              <a:t>, Noto, &amp;</a:t>
            </a:r>
            <a:r>
              <a:rPr lang="en-US" sz="1000" dirty="0" err="1"/>
              <a:t>quot;Segoe</a:t>
            </a:r>
            <a:r>
              <a:rPr lang="en-US" sz="1000" dirty="0"/>
              <a:t> </a:t>
            </a:r>
            <a:r>
              <a:rPr lang="en-US" sz="1000" dirty="0" err="1"/>
              <a:t>UI&amp;quot</a:t>
            </a:r>
            <a:r>
              <a:rPr lang="en-US" sz="1000" dirty="0"/>
              <a:t>;, Arial, sans-serif;font-size:12px;font-weight:bold;line-height:1.2;display:inline-block;border-radius:3px;" </a:t>
            </a:r>
            <a:r>
              <a:rPr lang="en-US" sz="1000" dirty="0" err="1"/>
              <a:t>href</a:t>
            </a:r>
            <a:r>
              <a:rPr lang="en-US" sz="1000" dirty="0"/>
              <a:t>="http://</a:t>
            </a:r>
            <a:r>
              <a:rPr lang="en-US" sz="1000" dirty="0" err="1"/>
              <a:t>unsplash.com</a:t>
            </a:r>
            <a:r>
              <a:rPr lang="en-US" sz="1000" dirty="0"/>
              <a:t>/@</a:t>
            </a:r>
            <a:r>
              <a:rPr lang="en-US" sz="1000" dirty="0" err="1"/>
              <a:t>aaronburden?utm_medium</a:t>
            </a:r>
            <a:r>
              <a:rPr lang="en-US" sz="1000" dirty="0"/>
              <a:t>=</a:t>
            </a:r>
            <a:r>
              <a:rPr lang="en-US" sz="1000" dirty="0" err="1"/>
              <a:t>referral&amp;amp;utm_campaign</a:t>
            </a:r>
            <a:r>
              <a:rPr lang="en-US" sz="1000" dirty="0"/>
              <a:t>=</a:t>
            </a:r>
            <a:r>
              <a:rPr lang="en-US" sz="1000" dirty="0" err="1"/>
              <a:t>photographer-credit&amp;amp;utm_content</a:t>
            </a:r>
            <a:r>
              <a:rPr lang="en-US" sz="1000" dirty="0"/>
              <a:t>=</a:t>
            </a:r>
            <a:r>
              <a:rPr lang="en-US" sz="1000" dirty="0" err="1"/>
              <a:t>creditBadge</a:t>
            </a:r>
            <a:r>
              <a:rPr lang="en-US" sz="1000" dirty="0"/>
              <a:t>" target="_blank" </a:t>
            </a:r>
            <a:r>
              <a:rPr lang="en-US" sz="1000" dirty="0" err="1"/>
              <a:t>rel</a:t>
            </a:r>
            <a:r>
              <a:rPr lang="en-US" sz="1000" dirty="0"/>
              <a:t>="</a:t>
            </a:r>
            <a:r>
              <a:rPr lang="en-US" sz="1000" dirty="0" err="1"/>
              <a:t>noopener</a:t>
            </a:r>
            <a:r>
              <a:rPr lang="en-US" sz="1000" dirty="0"/>
              <a:t> </a:t>
            </a:r>
            <a:r>
              <a:rPr lang="en-US" sz="1000" dirty="0" err="1"/>
              <a:t>noreferrer</a:t>
            </a:r>
            <a:r>
              <a:rPr lang="en-US" sz="1000" dirty="0"/>
              <a:t>" title="Download free do whatever you want high-resolution photos from Aaron Burden"&gt;&lt;span style="display:inline-block;padding:2px 3px;"&gt;&lt;</a:t>
            </a:r>
            <a:r>
              <a:rPr lang="en-US" sz="1000" dirty="0" err="1"/>
              <a:t>svg</a:t>
            </a:r>
            <a:r>
              <a:rPr lang="en-US" sz="1000" dirty="0"/>
              <a:t> </a:t>
            </a:r>
            <a:r>
              <a:rPr lang="en-US" sz="1000" dirty="0" err="1"/>
              <a:t>xmlns</a:t>
            </a:r>
            <a:r>
              <a:rPr lang="en-US" sz="1000" dirty="0"/>
              <a:t>="http://www.w3.org/2000/</a:t>
            </a:r>
            <a:r>
              <a:rPr lang="en-US" sz="1000" dirty="0" err="1"/>
              <a:t>svg</a:t>
            </a:r>
            <a:r>
              <a:rPr lang="en-US" sz="1000" dirty="0"/>
              <a:t>" style="height:12px;width:auto;position:relative;vertical-align:middle;top:-1px;fill:white;" </a:t>
            </a:r>
            <a:r>
              <a:rPr lang="en-US" sz="1000" dirty="0" err="1"/>
              <a:t>viewBox</a:t>
            </a:r>
            <a:r>
              <a:rPr lang="en-US" sz="1000" dirty="0"/>
              <a:t>="0 0 32 32"&gt;&lt;title&gt;&lt;/title&gt;&lt;path d="M20.8 18.1c0 2.7-2.2 4.8-4.8 4.8s-4.8-2.1-4.8-4.8c0-2.7 2.2-4.8 4.8-4.8 2.7.1 4.8 2.2 4.8 4.8zm11.2-7.4v14.9c0 2.3-1.9 4.3-4.3 4.3h-23.4c-2.4 0-4.3-1.9-4.3-4.3v-15c0-2.3 1.9-4.3 4.3-4.3h3.7l.8-2.3c.4-1.1 1.7-2 2.9-2h8.6c1.2 0 2.5.9 2.9 2l.8 2.4h3.7c2.4 0 4.3 1.9 4.3 4.3zm-8.6 7.5c0-4.1-3.3-7.5-7.5-7.5-4.1 0-7.5 3.4-7.5 7.5s3.3 7.5 7.5 7.5c4.2-.1 7.5-3.4 7.5-7.5z"&gt;&lt;/path&gt;&lt;/</a:t>
            </a:r>
            <a:r>
              <a:rPr lang="en-US" sz="1000" dirty="0" err="1"/>
              <a:t>svg</a:t>
            </a:r>
            <a:r>
              <a:rPr lang="en-US" sz="1000" dirty="0"/>
              <a:t>&gt;&lt;/span&gt;&lt;span style="display:inline-block;padding:2px 3px;"&gt;Aaron Burden&lt;/span&gt;&lt;/a</a:t>
            </a:r>
            <a:r>
              <a:rPr lang="en-US" sz="1000" dirty="0" smtClean="0"/>
              <a:t>&gt;</a:t>
            </a:r>
          </a:p>
          <a:p>
            <a:pPr marL="171450" indent="-171450">
              <a:buFont typeface="Arial"/>
              <a:buChar char="•"/>
            </a:pPr>
            <a:r>
              <a:rPr lang="en-US" sz="1000" dirty="0">
                <a:latin typeface="+mj-lt"/>
                <a:cs typeface="Papyrus"/>
              </a:rPr>
              <a:t>https://</a:t>
            </a:r>
            <a:r>
              <a:rPr lang="en-US" sz="1000" dirty="0" err="1">
                <a:latin typeface="+mj-lt"/>
                <a:cs typeface="Papyrus"/>
              </a:rPr>
              <a:t>www.google.com</a:t>
            </a:r>
            <a:r>
              <a:rPr lang="en-US" sz="1000" dirty="0">
                <a:latin typeface="+mj-lt"/>
                <a:cs typeface="Papyrus"/>
              </a:rPr>
              <a:t>/</a:t>
            </a:r>
            <a:r>
              <a:rPr lang="en-US" sz="1000" dirty="0" err="1">
                <a:latin typeface="+mj-lt"/>
                <a:cs typeface="Papyrus"/>
              </a:rPr>
              <a:t>url?sa</a:t>
            </a:r>
            <a:r>
              <a:rPr lang="en-US" sz="1000" dirty="0">
                <a:latin typeface="+mj-lt"/>
                <a:cs typeface="Papyrus"/>
              </a:rPr>
              <a:t>=</a:t>
            </a:r>
            <a:r>
              <a:rPr lang="en-US" sz="1000" dirty="0" err="1">
                <a:latin typeface="+mj-lt"/>
                <a:cs typeface="Papyrus"/>
              </a:rPr>
              <a:t>i&amp;rct</a:t>
            </a:r>
            <a:r>
              <a:rPr lang="en-US" sz="1000" dirty="0">
                <a:latin typeface="+mj-lt"/>
                <a:cs typeface="Papyrus"/>
              </a:rPr>
              <a:t>=</a:t>
            </a:r>
            <a:r>
              <a:rPr lang="en-US" sz="1000" dirty="0" err="1">
                <a:latin typeface="+mj-lt"/>
                <a:cs typeface="Papyrus"/>
              </a:rPr>
              <a:t>j&amp;q</a:t>
            </a:r>
            <a:r>
              <a:rPr lang="en-US" sz="1000" dirty="0">
                <a:latin typeface="+mj-lt"/>
                <a:cs typeface="Papyrus"/>
              </a:rPr>
              <a:t>=&amp;</a:t>
            </a:r>
            <a:r>
              <a:rPr lang="en-US" sz="1000" dirty="0" err="1">
                <a:latin typeface="+mj-lt"/>
                <a:cs typeface="Papyrus"/>
              </a:rPr>
              <a:t>esrc</a:t>
            </a:r>
            <a:r>
              <a:rPr lang="en-US" sz="1000" dirty="0">
                <a:latin typeface="+mj-lt"/>
                <a:cs typeface="Papyrus"/>
              </a:rPr>
              <a:t>=</a:t>
            </a:r>
            <a:r>
              <a:rPr lang="en-US" sz="1000" dirty="0" err="1">
                <a:latin typeface="+mj-lt"/>
                <a:cs typeface="Papyrus"/>
              </a:rPr>
              <a:t>s&amp;source</a:t>
            </a:r>
            <a:r>
              <a:rPr lang="en-US" sz="1000" dirty="0">
                <a:latin typeface="+mj-lt"/>
                <a:cs typeface="Papyrus"/>
              </a:rPr>
              <a:t>=</a:t>
            </a:r>
            <a:r>
              <a:rPr lang="en-US" sz="1000" dirty="0" err="1">
                <a:latin typeface="+mj-lt"/>
                <a:cs typeface="Papyrus"/>
              </a:rPr>
              <a:t>images&amp;cd</a:t>
            </a:r>
            <a:r>
              <a:rPr lang="en-US" sz="1000" dirty="0">
                <a:latin typeface="+mj-lt"/>
                <a:cs typeface="Papyrus"/>
              </a:rPr>
              <a:t>=&amp;cad=</a:t>
            </a:r>
            <a:r>
              <a:rPr lang="en-US" sz="1000" dirty="0" err="1">
                <a:latin typeface="+mj-lt"/>
                <a:cs typeface="Papyrus"/>
              </a:rPr>
              <a:t>rja&amp;uact</a:t>
            </a:r>
            <a:r>
              <a:rPr lang="en-US" sz="1000" dirty="0">
                <a:latin typeface="+mj-lt"/>
                <a:cs typeface="Papyrus"/>
              </a:rPr>
              <a:t>=8&amp;ved=0ahUKEwj3vPfNmPXUAhXE7iYKHao4ADMQjRwIBw&amp;url=https%3A%2F%2Fwww.amazon.com%2FLudwig-LE1351-Stand-Temple-Blocks%2Fdp%2FB000KYO8YA&amp;psig=AFQjCNGMw83VVaxQe-5KRixobvqkbXDqRg&amp;ust=1499448875877296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accent2"/>
          </a:solidFill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000000"/>
                </a:solidFill>
                <a:latin typeface="Cabin" charset="0"/>
                <a:ea typeface="Cabin" charset="0"/>
                <a:cs typeface="Cabin" charset="0"/>
              </a:rPr>
              <a:t>This Is What I Seek</a:t>
            </a:r>
          </a:p>
        </p:txBody>
      </p:sp>
    </p:spTree>
    <p:extLst>
      <p:ext uri="{BB962C8B-B14F-4D97-AF65-F5344CB8AC3E}">
        <p14:creationId xmlns:p14="http://schemas.microsoft.com/office/powerpoint/2010/main" val="82911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alphaModFix amt="7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76"/>
          <a:stretch/>
        </p:blipFill>
        <p:spPr>
          <a:xfrm>
            <a:off x="0" y="275239"/>
            <a:ext cx="12192000" cy="6582762"/>
          </a:xfrm>
          <a:prstGeom prst="rect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accent2"/>
          </a:solidFill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 smtClean="0">
                <a:solidFill>
                  <a:srgbClr val="000000"/>
                </a:solidFill>
                <a:latin typeface="Cabin" charset="0"/>
                <a:ea typeface="Cabin" charset="0"/>
                <a:cs typeface="Cabin" charset="0"/>
              </a:rPr>
              <a:t>This Is What I Seek</a:t>
            </a:r>
            <a:endParaRPr lang="en-US" sz="4400" b="1" dirty="0">
              <a:solidFill>
                <a:srgbClr val="000000"/>
              </a:solidFill>
              <a:latin typeface="Cabin" charset="0"/>
              <a:ea typeface="Cabin" charset="0"/>
              <a:cs typeface="Cabin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9557" y="1609831"/>
            <a:ext cx="11269362" cy="474154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94486" y="1827057"/>
            <a:ext cx="11619504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latin typeface="Cabin" charset="0"/>
                <a:ea typeface="Cabin" charset="0"/>
                <a:cs typeface="Cabin" charset="0"/>
              </a:rPr>
              <a:t>One thing I ask, I ask of the Lord,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latin typeface="Cabin" charset="0"/>
                <a:ea typeface="Cabin" charset="0"/>
                <a:cs typeface="Cabin" charset="0"/>
              </a:rPr>
              <a:t>This is what I seek,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latin typeface="Cabin" charset="0"/>
                <a:ea typeface="Cabin" charset="0"/>
                <a:cs typeface="Cabin" charset="0"/>
              </a:rPr>
              <a:t>To gaze upon the beauty, the beauty of the Lord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latin typeface="Cabin" charset="0"/>
                <a:ea typeface="Cabin" charset="0"/>
                <a:cs typeface="Cabin" charset="0"/>
              </a:rPr>
              <a:t>And to seek Him in His temple.</a:t>
            </a:r>
          </a:p>
          <a:p>
            <a:pPr algn="ctr">
              <a:lnSpc>
                <a:spcPct val="150000"/>
              </a:lnSpc>
            </a:pPr>
            <a:endParaRPr lang="en-US" sz="1600" b="1" dirty="0">
              <a:latin typeface="Cabin" charset="0"/>
              <a:ea typeface="Cabin" charset="0"/>
              <a:cs typeface="Cabin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smtClean="0">
                <a:latin typeface="Cabin" charset="0"/>
                <a:ea typeface="Cabin" charset="0"/>
                <a:cs typeface="Cabin" charset="0"/>
              </a:rPr>
              <a:t>Psalm 27:4</a:t>
            </a:r>
            <a:endParaRPr lang="en-US" sz="3200" b="1" dirty="0">
              <a:latin typeface="Cabin" charset="0"/>
              <a:ea typeface="Cabin" charset="0"/>
              <a:cs typeface="Cabi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13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76"/>
          <a:stretch/>
        </p:blipFill>
        <p:spPr>
          <a:xfrm>
            <a:off x="0" y="275239"/>
            <a:ext cx="12192000" cy="6582762"/>
          </a:xfrm>
          <a:prstGeom prst="rect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</p:pic>
      <p:sp>
        <p:nvSpPr>
          <p:cNvPr id="6" name="Rectangle 5"/>
          <p:cNvSpPr/>
          <p:nvPr/>
        </p:nvSpPr>
        <p:spPr>
          <a:xfrm>
            <a:off x="318051" y="2019301"/>
            <a:ext cx="11622157" cy="394335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1999" cy="1143000"/>
          </a:xfrm>
          <a:prstGeom prst="rect">
            <a:avLst/>
          </a:prstGeom>
          <a:solidFill>
            <a:schemeClr val="accent2"/>
          </a:solidFill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000000"/>
                </a:solidFill>
                <a:latin typeface="Cabin" charset="0"/>
                <a:ea typeface="Cabin" charset="0"/>
                <a:cs typeface="Cabin" charset="0"/>
              </a:rPr>
              <a:t>This Is What I Seek</a:t>
            </a:r>
          </a:p>
        </p:txBody>
      </p:sp>
      <p:pic>
        <p:nvPicPr>
          <p:cNvPr id="4" name="Picture 3" descr="OCT RHYTHM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2" t="14542" b="66098"/>
          <a:stretch>
            <a:fillRect/>
          </a:stretch>
        </p:blipFill>
        <p:spPr bwMode="auto">
          <a:xfrm>
            <a:off x="318052" y="2207941"/>
            <a:ext cx="11873948" cy="37547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8185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76"/>
          <a:stretch/>
        </p:blipFill>
        <p:spPr>
          <a:xfrm>
            <a:off x="0" y="275239"/>
            <a:ext cx="12192000" cy="6582762"/>
          </a:xfrm>
          <a:prstGeom prst="rect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</p:pic>
      <p:sp>
        <p:nvSpPr>
          <p:cNvPr id="6" name="Rectangle 5"/>
          <p:cNvSpPr/>
          <p:nvPr/>
        </p:nvSpPr>
        <p:spPr>
          <a:xfrm>
            <a:off x="318051" y="2019301"/>
            <a:ext cx="11622157" cy="394335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1999" cy="1143000"/>
          </a:xfrm>
          <a:prstGeom prst="rect">
            <a:avLst/>
          </a:prstGeom>
          <a:solidFill>
            <a:schemeClr val="accent2"/>
          </a:solidFill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000000"/>
                </a:solidFill>
                <a:latin typeface="Cabin" charset="0"/>
                <a:ea typeface="Cabin" charset="0"/>
                <a:cs typeface="Cabin" charset="0"/>
              </a:rPr>
              <a:t>This Is What I Seek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2" t="13333" r="4836" b="61861"/>
          <a:stretch/>
        </p:blipFill>
        <p:spPr>
          <a:xfrm>
            <a:off x="467834" y="1891511"/>
            <a:ext cx="11439798" cy="429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166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76"/>
          <a:stretch/>
        </p:blipFill>
        <p:spPr>
          <a:xfrm>
            <a:off x="0" y="275239"/>
            <a:ext cx="12192000" cy="6582762"/>
          </a:xfrm>
          <a:prstGeom prst="rect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</p:pic>
      <p:sp>
        <p:nvSpPr>
          <p:cNvPr id="6" name="Rectangle 5"/>
          <p:cNvSpPr/>
          <p:nvPr/>
        </p:nvSpPr>
        <p:spPr>
          <a:xfrm>
            <a:off x="351183" y="1348353"/>
            <a:ext cx="11489634" cy="512533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accent2"/>
          </a:solidFill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000000"/>
                </a:solidFill>
                <a:latin typeface="Cabin" charset="0"/>
                <a:ea typeface="Cabin" charset="0"/>
                <a:cs typeface="Cabin" charset="0"/>
              </a:rPr>
              <a:t>This Is What I Seek</a:t>
            </a:r>
          </a:p>
        </p:txBody>
      </p:sp>
      <p:pic>
        <p:nvPicPr>
          <p:cNvPr id="5" name="Picture 4" descr="OCT MEL CONTOUR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2" t="16153" r="46080" b="64462"/>
          <a:stretch>
            <a:fillRect/>
          </a:stretch>
        </p:blipFill>
        <p:spPr bwMode="auto">
          <a:xfrm>
            <a:off x="758554" y="1878438"/>
            <a:ext cx="5228745" cy="4697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OCT MEL CONTOUR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9" t="16153" r="6438" b="64462"/>
          <a:stretch>
            <a:fillRect/>
          </a:stretch>
        </p:blipFill>
        <p:spPr bwMode="auto">
          <a:xfrm>
            <a:off x="6338483" y="1594387"/>
            <a:ext cx="5502333" cy="50846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1113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76"/>
          <a:stretch/>
        </p:blipFill>
        <p:spPr>
          <a:xfrm>
            <a:off x="0" y="275239"/>
            <a:ext cx="12192000" cy="6582762"/>
          </a:xfrm>
          <a:prstGeom prst="rect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</p:pic>
      <p:sp>
        <p:nvSpPr>
          <p:cNvPr id="6" name="Rectangle 5"/>
          <p:cNvSpPr/>
          <p:nvPr/>
        </p:nvSpPr>
        <p:spPr>
          <a:xfrm>
            <a:off x="351183" y="1348353"/>
            <a:ext cx="11489634" cy="512533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accent2"/>
          </a:solidFill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000000"/>
                </a:solidFill>
                <a:latin typeface="Cabin" charset="0"/>
                <a:ea typeface="Cabin" charset="0"/>
                <a:cs typeface="Cabin" charset="0"/>
              </a:rPr>
              <a:t>This Is What I Seek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2" t="13954" r="4034" b="62170"/>
          <a:stretch/>
        </p:blipFill>
        <p:spPr>
          <a:xfrm>
            <a:off x="307377" y="1544379"/>
            <a:ext cx="11600707" cy="415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038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5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76"/>
          <a:stretch/>
        </p:blipFill>
        <p:spPr>
          <a:xfrm>
            <a:off x="0" y="275239"/>
            <a:ext cx="12192000" cy="6582762"/>
          </a:xfrm>
          <a:prstGeom prst="rect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</p:pic>
      <p:sp>
        <p:nvSpPr>
          <p:cNvPr id="6" name="Rectangle 5"/>
          <p:cNvSpPr/>
          <p:nvPr/>
        </p:nvSpPr>
        <p:spPr>
          <a:xfrm>
            <a:off x="2842135" y="4701894"/>
            <a:ext cx="6507729" cy="177179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940842" y="2773702"/>
            <a:ext cx="3932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abin" charset="0"/>
                <a:ea typeface="Cabin" charset="0"/>
                <a:cs typeface="Cabin" charset="0"/>
              </a:rPr>
              <a:t>BASS</a:t>
            </a:r>
            <a:r>
              <a:rPr lang="en-US" sz="3600" b="1" dirty="0">
                <a:latin typeface="Cabin" charset="0"/>
                <a:ea typeface="Cabin" charset="0"/>
                <a:cs typeface="Cabin" charset="0"/>
              </a:rPr>
              <a:t> </a:t>
            </a:r>
            <a:r>
              <a:rPr lang="en-US" sz="3600" b="1" dirty="0" smtClean="0">
                <a:latin typeface="Cabin" charset="0"/>
                <a:ea typeface="Cabin" charset="0"/>
                <a:cs typeface="Cabin" charset="0"/>
              </a:rPr>
              <a:t>PART</a:t>
            </a:r>
            <a:endParaRPr lang="en-US" sz="3600" b="1" dirty="0">
              <a:latin typeface="Cabin" charset="0"/>
              <a:ea typeface="Cabin" charset="0"/>
              <a:cs typeface="Cabin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accent2"/>
          </a:solidFill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000000"/>
                </a:solidFill>
                <a:latin typeface="Cabin" charset="0"/>
                <a:ea typeface="Cabin" charset="0"/>
                <a:cs typeface="Cabin" charset="0"/>
              </a:rPr>
              <a:t>This Is What I Seek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23" t="42807" b="46666"/>
          <a:stretch/>
        </p:blipFill>
        <p:spPr>
          <a:xfrm>
            <a:off x="2842135" y="4701894"/>
            <a:ext cx="6507729" cy="19281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6" b="23977"/>
          <a:stretch/>
        </p:blipFill>
        <p:spPr>
          <a:xfrm>
            <a:off x="71432" y="1110595"/>
            <a:ext cx="8381218" cy="384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79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5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76"/>
          <a:stretch/>
        </p:blipFill>
        <p:spPr>
          <a:xfrm>
            <a:off x="0" y="275239"/>
            <a:ext cx="12192000" cy="6582762"/>
          </a:xfrm>
          <a:prstGeom prst="rect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</p:pic>
      <p:sp>
        <p:nvSpPr>
          <p:cNvPr id="6" name="Rectangle 5"/>
          <p:cNvSpPr/>
          <p:nvPr/>
        </p:nvSpPr>
        <p:spPr>
          <a:xfrm>
            <a:off x="351183" y="4701894"/>
            <a:ext cx="11489634" cy="177179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908758" y="2262884"/>
            <a:ext cx="39320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abin" charset="0"/>
                <a:ea typeface="Cabin" charset="0"/>
                <a:cs typeface="Cabin" charset="0"/>
              </a:rPr>
              <a:t>SOPRANO</a:t>
            </a:r>
          </a:p>
          <a:p>
            <a:pPr algn="ctr"/>
            <a:r>
              <a:rPr lang="en-US" sz="3600" b="1" dirty="0" smtClean="0">
                <a:latin typeface="Cabin" charset="0"/>
                <a:ea typeface="Cabin" charset="0"/>
                <a:cs typeface="Cabin" charset="0"/>
              </a:rPr>
              <a:t>PART</a:t>
            </a:r>
            <a:endParaRPr lang="en-US" sz="3600" b="1" dirty="0">
              <a:latin typeface="Cabin" charset="0"/>
              <a:ea typeface="Cabin" charset="0"/>
              <a:cs typeface="Cabin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accent2"/>
          </a:solidFill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000000"/>
                </a:solidFill>
                <a:latin typeface="Cabin" charset="0"/>
                <a:ea typeface="Cabin" charset="0"/>
                <a:cs typeface="Cabin" charset="0"/>
              </a:rPr>
              <a:t>This Is What I Seek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6" b="21170"/>
          <a:stretch/>
        </p:blipFill>
        <p:spPr>
          <a:xfrm>
            <a:off x="579307" y="1143000"/>
            <a:ext cx="7935304" cy="38117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8" t="14879" r="4274" b="72608"/>
          <a:stretch/>
        </p:blipFill>
        <p:spPr>
          <a:xfrm>
            <a:off x="768626" y="4800934"/>
            <a:ext cx="10654748" cy="216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434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76"/>
          <a:stretch/>
        </p:blipFill>
        <p:spPr>
          <a:xfrm>
            <a:off x="0" y="275239"/>
            <a:ext cx="12192000" cy="6582762"/>
          </a:xfrm>
          <a:prstGeom prst="rect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</p:pic>
      <p:sp>
        <p:nvSpPr>
          <p:cNvPr id="6" name="Rectangle 5"/>
          <p:cNvSpPr/>
          <p:nvPr/>
        </p:nvSpPr>
        <p:spPr>
          <a:xfrm>
            <a:off x="351183" y="1472339"/>
            <a:ext cx="11489634" cy="500134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accent2"/>
          </a:solidFill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000000"/>
                </a:solidFill>
                <a:latin typeface="Cabin" charset="0"/>
                <a:ea typeface="Cabin" charset="0"/>
                <a:cs typeface="Cabin" charset="0"/>
              </a:rPr>
              <a:t>This Is What I Seek</a:t>
            </a:r>
          </a:p>
        </p:txBody>
      </p:sp>
      <p:pic>
        <p:nvPicPr>
          <p:cNvPr id="5" name="Picture 4" descr="OCT SOLFEG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5" t="15581" r="4483" b="63995"/>
          <a:stretch>
            <a:fillRect/>
          </a:stretch>
        </p:blipFill>
        <p:spPr bwMode="auto">
          <a:xfrm>
            <a:off x="232475" y="1698247"/>
            <a:ext cx="11608341" cy="4253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71078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</TotalTime>
  <Words>275</Words>
  <Application>Microsoft Macintosh PowerPoint</Application>
  <PresentationFormat>Widescreen</PresentationFormat>
  <Paragraphs>27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Cabin</vt:lpstr>
      <vt:lpstr>Calibri</vt:lpstr>
      <vt:lpstr>Calibri Light</vt:lpstr>
      <vt:lpstr>ＭＳ 明朝</vt:lpstr>
      <vt:lpstr>Papyrus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21</cp:revision>
  <dcterms:created xsi:type="dcterms:W3CDTF">2017-06-29T05:04:18Z</dcterms:created>
  <dcterms:modified xsi:type="dcterms:W3CDTF">2017-11-07T02:23:51Z</dcterms:modified>
</cp:coreProperties>
</file>