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8" r:id="rId5"/>
    <p:sldId id="272" r:id="rId6"/>
    <p:sldId id="269" r:id="rId7"/>
    <p:sldId id="270" r:id="rId8"/>
    <p:sldId id="260" r:id="rId9"/>
    <p:sldId id="266" r:id="rId10"/>
    <p:sldId id="267" r:id="rId11"/>
    <p:sldId id="271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4"/>
    <p:restoredTop sz="94700"/>
  </p:normalViewPr>
  <p:slideViewPr>
    <p:cSldViewPr snapToGrid="0" snapToObjects="1">
      <p:cViewPr varScale="1">
        <p:scale>
          <a:sx n="78" d="100"/>
          <a:sy n="78" d="100"/>
        </p:scale>
        <p:origin x="17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4407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45" y="1737381"/>
            <a:ext cx="6228370" cy="373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7387" y="5311492"/>
            <a:ext cx="7957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April</a:t>
            </a:r>
            <a:endParaRPr lang="en-US" sz="5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530110"/>
            <a:ext cx="11489634" cy="194357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55573" y="2297189"/>
            <a:ext cx="503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Cabin" charset="0"/>
                <a:ea typeface="Cabin" charset="0"/>
                <a:cs typeface="Cabin" charset="0"/>
              </a:rPr>
              <a:t>GLOCKENSPIEL</a:t>
            </a:r>
          </a:p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9858" b="68440"/>
          <a:stretch/>
        </p:blipFill>
        <p:spPr>
          <a:xfrm>
            <a:off x="351183" y="4408513"/>
            <a:ext cx="11951675" cy="2425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135"/>
          <a:stretch/>
        </p:blipFill>
        <p:spPr>
          <a:xfrm>
            <a:off x="680936" y="1129892"/>
            <a:ext cx="7354842" cy="3534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0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959401"/>
            <a:ext cx="11489634" cy="15142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57226" y="2548201"/>
            <a:ext cx="3883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CONTRA BASS 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1" t="44182" r="3409" b="50288"/>
          <a:stretch/>
        </p:blipFill>
        <p:spPr>
          <a:xfrm>
            <a:off x="205372" y="4959401"/>
            <a:ext cx="11855042" cy="1144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 b="23120"/>
          <a:stretch/>
        </p:blipFill>
        <p:spPr>
          <a:xfrm>
            <a:off x="717146" y="1515219"/>
            <a:ext cx="7376268" cy="3266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8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822" y="5129758"/>
            <a:ext cx="11262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&lt;a style="background-color:black;color:white;text-decoration:none;padding:4px 6px;font-family:-apple-system, </a:t>
            </a:r>
            <a:r>
              <a:rPr lang="en-US" sz="1000" dirty="0" err="1"/>
              <a:t>BlinkMacSystemFont</a:t>
            </a:r>
            <a:r>
              <a:rPr lang="en-US" sz="1000" dirty="0"/>
              <a:t>, &amp;</a:t>
            </a:r>
            <a:r>
              <a:rPr lang="en-US" sz="1000" dirty="0" err="1"/>
              <a:t>quot;San</a:t>
            </a:r>
            <a:r>
              <a:rPr lang="en-US" sz="1000" dirty="0"/>
              <a:t> </a:t>
            </a:r>
            <a:r>
              <a:rPr lang="en-US" sz="1000" dirty="0" err="1"/>
              <a:t>Francisco&amp;quot</a:t>
            </a:r>
            <a:r>
              <a:rPr lang="en-US" sz="1000" dirty="0"/>
              <a:t>;, &amp;</a:t>
            </a:r>
            <a:r>
              <a:rPr lang="en-US" sz="1000" dirty="0" err="1"/>
              <a:t>quot;Helvetica</a:t>
            </a:r>
            <a:r>
              <a:rPr lang="en-US" sz="1000" dirty="0"/>
              <a:t> </a:t>
            </a:r>
            <a:r>
              <a:rPr lang="en-US" sz="1000" dirty="0" err="1"/>
              <a:t>Neue&amp;quot</a:t>
            </a:r>
            <a:r>
              <a:rPr lang="en-US" sz="1000" dirty="0"/>
              <a:t>;, Helvetica, Ubuntu, </a:t>
            </a:r>
            <a:r>
              <a:rPr lang="en-US" sz="1000" dirty="0" err="1"/>
              <a:t>Roboto</a:t>
            </a:r>
            <a:r>
              <a:rPr lang="en-US" sz="1000" dirty="0"/>
              <a:t>, Noto, &amp;</a:t>
            </a:r>
            <a:r>
              <a:rPr lang="en-US" sz="1000" dirty="0" err="1"/>
              <a:t>quot;Segoe</a:t>
            </a:r>
            <a:r>
              <a:rPr lang="en-US" sz="1000" dirty="0"/>
              <a:t> </a:t>
            </a:r>
            <a:r>
              <a:rPr lang="en-US" sz="1000" dirty="0" err="1"/>
              <a:t>UI&amp;quot</a:t>
            </a:r>
            <a:r>
              <a:rPr lang="en-US" sz="1000" dirty="0"/>
              <a:t>;, Arial, sans-serif;font-size:12px;font-weight:bold;line-height:1.2;display:inline-block;border-radius:3px;"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unsplash.com</a:t>
            </a:r>
            <a:r>
              <a:rPr lang="en-US" sz="1000" dirty="0"/>
              <a:t>/@rmorton3?utm_medium=</a:t>
            </a:r>
            <a:r>
              <a:rPr lang="en-US" sz="1000" dirty="0" err="1"/>
              <a:t>referral&amp;amp;utm_campaign</a:t>
            </a:r>
            <a:r>
              <a:rPr lang="en-US" sz="1000" dirty="0"/>
              <a:t>=</a:t>
            </a:r>
            <a:r>
              <a:rPr lang="en-US" sz="1000" dirty="0" err="1"/>
              <a:t>photographer-credit&amp;amp;utm_content</a:t>
            </a:r>
            <a:r>
              <a:rPr lang="en-US" sz="1000" dirty="0"/>
              <a:t>=</a:t>
            </a:r>
            <a:r>
              <a:rPr lang="en-US" sz="1000" dirty="0" err="1"/>
              <a:t>creditBadge</a:t>
            </a:r>
            <a:r>
              <a:rPr lang="en-US" sz="1000" dirty="0"/>
              <a:t>" target="_blank" </a:t>
            </a:r>
            <a:r>
              <a:rPr lang="en-US" sz="1000" dirty="0" err="1"/>
              <a:t>rel</a:t>
            </a:r>
            <a:r>
              <a:rPr lang="en-US" sz="1000" dirty="0"/>
              <a:t>="</a:t>
            </a:r>
            <a:r>
              <a:rPr lang="en-US" sz="1000" dirty="0" err="1"/>
              <a:t>noopener</a:t>
            </a:r>
            <a:r>
              <a:rPr lang="en-US" sz="1000" dirty="0"/>
              <a:t> </a:t>
            </a:r>
            <a:r>
              <a:rPr lang="en-US" sz="1000" dirty="0" err="1"/>
              <a:t>noreferrer</a:t>
            </a:r>
            <a:r>
              <a:rPr lang="en-US" sz="1000" dirty="0"/>
              <a:t>" title="Download free do whatever you want high-resolution photos from Rob Morton"&gt;&lt;span style="display:inline-block;padding:2px 3px;"&gt;&lt;</a:t>
            </a:r>
            <a:r>
              <a:rPr lang="en-US" sz="1000" dirty="0" err="1"/>
              <a:t>svg</a:t>
            </a:r>
            <a:r>
              <a:rPr lang="en-US" sz="1000" dirty="0"/>
              <a:t> </a:t>
            </a:r>
            <a:r>
              <a:rPr lang="en-US" sz="1000" dirty="0" err="1"/>
              <a:t>xmlns</a:t>
            </a:r>
            <a:r>
              <a:rPr lang="en-US" sz="1000" dirty="0"/>
              <a:t>="http://www.w3.org/2000/</a:t>
            </a:r>
            <a:r>
              <a:rPr lang="en-US" sz="1000" dirty="0" err="1"/>
              <a:t>svg</a:t>
            </a:r>
            <a:r>
              <a:rPr lang="en-US" sz="1000" dirty="0"/>
              <a:t>" style="height:12px;width:auto;position:relative;vertical-align:middle;top:-1px;fill:white;" </a:t>
            </a:r>
            <a:r>
              <a:rPr lang="en-US" sz="1000" dirty="0" err="1"/>
              <a:t>viewBox</a:t>
            </a:r>
            <a:r>
              <a:rPr lang="en-US" sz="1000" dirty="0"/>
              <a:t>="0 0 32 32"&gt;&lt;title&gt;&lt;/title&gt;&lt;path d="M20.8 18.1c0 2.7-2.2 4.8-4.8 4.8s-4.8-2.1-4.8-4.8c0-2.7 2.2-4.8 4.8-4.8 2.7.1 4.8 2.2 4.8 4.8zm11.2-7.4v14.9c0 2.3-1.9 4.3-4.3 4.3h-23.4c-2.4 0-4.3-1.9-4.3-4.3v-15c0-2.3 1.9-4.3 4.3-4.3h3.7l.8-2.3c.4-1.1 1.7-2 2.9-2h8.6c1.2 0 2.5.9 2.9 2l.8 2.4h3.7c2.4 0 4.3 1.9 4.3 4.3zm-8.6 7.5c0-4.1-3.3-7.5-7.5-7.5-4.1 0-7.5 3.4-7.5 7.5s3.3 7.5 7.5 7.5c4.2-.1 7.5-3.4 7.5-7.5z"&gt;&lt;/path&gt;&lt;/</a:t>
            </a:r>
            <a:r>
              <a:rPr lang="en-US" sz="1000" dirty="0" err="1"/>
              <a:t>svg</a:t>
            </a:r>
            <a:r>
              <a:rPr lang="en-US" sz="1000" dirty="0"/>
              <a:t>&gt;&lt;/span&gt;&lt;span style="display:inline-block;padding:2px 3px;"&gt;Rob Morton&lt;/span&gt;&lt;/a&gt;</a:t>
            </a:r>
            <a:endParaRPr lang="en-US" sz="1000" b="1" dirty="0">
              <a:latin typeface="+mj-lt"/>
              <a:cs typeface="Papyru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4" y="1032493"/>
            <a:ext cx="4858512" cy="29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7906" y="2164404"/>
            <a:ext cx="7957226" cy="352078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17906" y="2657100"/>
            <a:ext cx="79572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The world is </a:t>
            </a:r>
            <a:r>
              <a:rPr lang="en-US" sz="4400" b="1" dirty="0">
                <a:latin typeface="Cabin" charset="0"/>
                <a:ea typeface="Cabin" charset="0"/>
                <a:cs typeface="Cabin" charset="0"/>
              </a:rPr>
              <a:t>m</a:t>
            </a:r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ine </a:t>
            </a:r>
            <a:endParaRPr lang="en-US" sz="4400" b="1" dirty="0" smtClean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and all that is in it.</a:t>
            </a:r>
            <a:endParaRPr lang="en-US" sz="44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endParaRPr lang="en-US" sz="20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Psalm 50:12</a:t>
            </a:r>
            <a:endParaRPr lang="en-US" sz="4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1720" y="1143000"/>
            <a:ext cx="8171234" cy="521888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MPOUND METER BUILDING BLOCK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56412"/>
          <a:stretch>
            <a:fillRect/>
          </a:stretch>
        </p:blipFill>
        <p:spPr bwMode="auto">
          <a:xfrm>
            <a:off x="2600392" y="1264596"/>
            <a:ext cx="7127267" cy="36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OMPOUND METER BUILDING BLOCKS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7" b="63877"/>
          <a:stretch/>
        </p:blipFill>
        <p:spPr bwMode="auto">
          <a:xfrm>
            <a:off x="2600392" y="4922194"/>
            <a:ext cx="7127267" cy="8560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7986" y="1143000"/>
            <a:ext cx="5110843" cy="5715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9" y="5094991"/>
            <a:ext cx="848287" cy="220409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05" y="3042948"/>
            <a:ext cx="768964" cy="218776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05" y="3944533"/>
            <a:ext cx="1126742" cy="230091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96" y="1434035"/>
            <a:ext cx="971728" cy="238890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06" y="558633"/>
            <a:ext cx="1040109" cy="229457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920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8953" y="1848256"/>
            <a:ext cx="10194587" cy="422180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0977" y="2358956"/>
            <a:ext cx="90856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an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imals of 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fo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rest</a:t>
            </a:r>
            <a:endParaRPr lang="en-US" sz="4800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ca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ttle on a thousand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hill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s</a:t>
            </a:r>
            <a:endParaRPr lang="en-US" sz="4800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Ev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ery bird in 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moun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tains</a:t>
            </a:r>
            <a:endParaRPr lang="en-US" sz="4800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And 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in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sects in the </a:t>
            </a:r>
            <a:r>
              <a:rPr lang="en-US" sz="4800" b="1" i="1" dirty="0">
                <a:latin typeface="Cabin" charset="0"/>
                <a:ea typeface="Cabin" charset="0"/>
                <a:cs typeface="Cabin" charset="0"/>
              </a:rPr>
              <a:t>fields</a:t>
            </a:r>
            <a:r>
              <a:rPr lang="en-US" sz="4800" i="1" dirty="0">
                <a:latin typeface="Cabin" charset="0"/>
                <a:ea typeface="Cabin" charset="0"/>
                <a:cs typeface="Cabin" charset="0"/>
              </a:rPr>
              <a:t>.</a:t>
            </a:r>
            <a:endParaRPr lang="en-US" sz="4800" dirty="0"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382" y="1459149"/>
            <a:ext cx="11361907" cy="50823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39301" y="1357405"/>
            <a:ext cx="10856068" cy="518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Each line of text should begin with do, mi, or sol. The end of each line should end on mi or sol.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The last note should be the home tone; in this case, do.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La is an unimportant note, usually heard before sol (as the word “the” is heard before a noun).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Use the same melody for lines one and three.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Melodies generally move stepwise with a few skips or leaps.  </a:t>
            </a:r>
            <a:endParaRPr lang="en-US" sz="3200" dirty="0">
              <a:effectLst/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3182" y="1663429"/>
            <a:ext cx="9085635" cy="4572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13972" y="1663429"/>
            <a:ext cx="7918316" cy="4440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Cabin" charset="0"/>
                <a:ea typeface="Cabin" charset="0"/>
                <a:cs typeface="Cabin" charset="0"/>
              </a:rPr>
              <a:t>PERFORM: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abin" charset="0"/>
                <a:ea typeface="Cabin" charset="0"/>
                <a:cs typeface="Cabin" charset="0"/>
              </a:rPr>
              <a:t>A</a:t>
            </a: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: sing the song with instrument parts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B: woods improvise, with drone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A: song with instrument parts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C: metals improvise, with drone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bin" charset="0"/>
                <a:ea typeface="Cabin" charset="0"/>
                <a:cs typeface="Cabin" charset="0"/>
              </a:rPr>
              <a:t>A: song with instrument parts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455268"/>
            <a:ext cx="11489634" cy="20184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89278" y="2391799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BASS 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34610" r="3777" b="53588"/>
          <a:stretch/>
        </p:blipFill>
        <p:spPr>
          <a:xfrm>
            <a:off x="533543" y="4300329"/>
            <a:ext cx="11307274" cy="231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2" b="22553"/>
          <a:stretch/>
        </p:blipFill>
        <p:spPr>
          <a:xfrm>
            <a:off x="837268" y="1143000"/>
            <a:ext cx="6422957" cy="3143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5"/>
          <a:stretch/>
        </p:blipFill>
        <p:spPr>
          <a:xfrm>
            <a:off x="0" y="1021403"/>
            <a:ext cx="12265786" cy="5856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730467"/>
            <a:ext cx="11489634" cy="17432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97492" y="2579010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ALTO 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28085" r="3410" b="63053"/>
          <a:stretch/>
        </p:blipFill>
        <p:spPr>
          <a:xfrm>
            <a:off x="593006" y="4661352"/>
            <a:ext cx="11005988" cy="1809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4" b="20000"/>
          <a:stretch/>
        </p:blipFill>
        <p:spPr>
          <a:xfrm>
            <a:off x="857428" y="1373885"/>
            <a:ext cx="7082547" cy="33535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bin" charset="0"/>
                <a:ea typeface="Cabin" charset="0"/>
                <a:cs typeface="Cabin" charset="0"/>
              </a:rPr>
              <a:t>The World Is Mine</a:t>
            </a:r>
            <a:endParaRPr lang="en-US" sz="4400" b="1" dirty="0">
              <a:solidFill>
                <a:schemeClr val="bg1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9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376</Words>
  <Application>Microsoft Macintosh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2017-06-29T05:04:18Z</dcterms:created>
  <dcterms:modified xsi:type="dcterms:W3CDTF">2017-11-07T19:26:03Z</dcterms:modified>
</cp:coreProperties>
</file>